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80" r:id="rId5"/>
    <p:sldId id="281" r:id="rId6"/>
    <p:sldId id="283" r:id="rId7"/>
    <p:sldId id="284" r:id="rId8"/>
    <p:sldId id="285" r:id="rId9"/>
    <p:sldId id="287" r:id="rId10"/>
    <p:sldId id="28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AA7BB-9433-41DD-9140-31E55B4894F2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C6AA8-4950-4594-977C-1C78AC59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100% - perfection</a:t>
            </a:r>
          </a:p>
          <a:p>
            <a:r>
              <a:rPr lang="en-US" dirty="0"/>
              <a:t>Plan attainment = total actual hours / total planned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0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F675-6320-564C-559F-85B71DA3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0B67A-7842-C850-EE34-1C92F1D51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F36EB-2831-2C01-CED1-16D425161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56B1-751D-0836-5DCD-C6E8B0AA5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C1B6-D901-0A18-00E2-63493245B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60898-C6BB-4C11-5E18-975E0D1E4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3A115-D67B-ADD5-A302-D773D5442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Scatter diagram</a:t>
            </a:r>
          </a:p>
          <a:p>
            <a:r>
              <a:rPr lang="en-US" dirty="0"/>
              <a:t>Blue hemisphere – employees worked more than planned</a:t>
            </a:r>
          </a:p>
          <a:p>
            <a:r>
              <a:rPr lang="en-US" dirty="0"/>
              <a:t>Red hemisphere – employees worked less than planned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9C844-636B-3E70-D66A-4E4851196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07DE-D0DC-E789-362B-36D26DCD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EA43A-B078-48F5-7EF2-C8272438B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05CEB-386E-F32B-4C14-8585857E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673E-BE74-CF89-F00A-AEF21DB3B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6AA8-4950-4594-977C-1C78AC595E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github.com/a1qx5/Ortec-Excel-Processing" TargetMode="Externa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1qx5/Ortec-Excel-Processing/tree/main/input%20excels" TargetMode="External"/><Relationship Id="rId2" Type="http://schemas.openxmlformats.org/officeDocument/2006/relationships/hyperlink" Target="https://github.com/a1qx5/Ortec-Excel-Processing/releases/tag/v1.1.0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" y="181"/>
            <a:ext cx="12191356" cy="6857637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Automated Capacity Planning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Nanulescu Alexandru-Nichita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Toma Bianca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5C48-4061-E72E-0F35-3372F7EF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1E095-5819-14E5-7B18-89E1C3E7E566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D1F56-B02D-5A3D-9B3D-8E551DEA3614}"/>
              </a:ext>
            </a:extLst>
          </p:cNvPr>
          <p:cNvSpPr txBox="1"/>
          <p:nvPr/>
        </p:nvSpPr>
        <p:spPr>
          <a:xfrm>
            <a:off x="128016" y="2999232"/>
            <a:ext cx="346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November had a negative difference of 575 hours. The differences in December &amp; January remain negative with a small positive in February, summing up to a total difference of -1188.70 hours.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73824-4BBE-89A3-8822-F4989F6D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81" y="1382189"/>
            <a:ext cx="8020211" cy="45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8D91-6F55-8E15-F272-B174CD78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BB1803-79F8-5EF1-AF7F-12F4ED57EF06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A2852-E89C-F59A-67D9-D2A5DA49D672}"/>
              </a:ext>
            </a:extLst>
          </p:cNvPr>
          <p:cNvSpPr txBox="1"/>
          <p:nvPr/>
        </p:nvSpPr>
        <p:spPr>
          <a:xfrm>
            <a:off x="128016" y="2999232"/>
            <a:ext cx="3465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</a:b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﻿Employee 5977 had the highest Total Planned hours (800) and employee 6244 had the highest Total Realized Hours (586.50).</a:t>
            </a:r>
          </a:p>
          <a:p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Size of the bubbles scales with﻿﻿﻿﻿ ﻿the total absolute deviation.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90626-A1CF-EE80-F109-B6F3970C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50" y="907885"/>
            <a:ext cx="7544158" cy="50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B9FF-B6F7-EC48-05DC-AE8A4452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31CA4-FD55-DA69-8995-F4140A29D979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8E88F-A2D6-E234-C74B-6EF8A422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245" y="809919"/>
            <a:ext cx="8077963" cy="5225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617066-D22F-D8C7-8AE1-DC326268A537}"/>
              </a:ext>
            </a:extLst>
          </p:cNvPr>
          <p:cNvSpPr txBox="1"/>
          <p:nvPr/>
        </p:nvSpPr>
        <p:spPr>
          <a:xfrm>
            <a:off x="100584" y="2459736"/>
            <a:ext cx="346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Across all 15 Employees, Total Overhead ranged from 4 hours to 537 hours, Total Realized Hours (no vacation or overhead) ranged from 0 to 586.50, and % Overhead on Actual Hours ranged from 0.68% to 94.13%.</a:t>
            </a:r>
          </a:p>
        </p:txBody>
      </p:sp>
    </p:spTree>
    <p:extLst>
      <p:ext uri="{BB962C8B-B14F-4D97-AF65-F5344CB8AC3E}">
        <p14:creationId xmlns:p14="http://schemas.microsoft.com/office/powerpoint/2010/main" val="36763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CB7E-50D4-1026-9705-FD8EC5A2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34ED-4880-2969-DBD8-D7070A58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Challanges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6C39C-1622-150C-C17F-CACDE40B3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66408-28A8-4504-9B33-48FC996B6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083" y="3060570"/>
            <a:ext cx="4764764" cy="2526948"/>
          </a:xfrm>
        </p:spPr>
        <p:txBody>
          <a:bodyPr/>
          <a:lstStyle/>
          <a:p>
            <a:r>
              <a:rPr lang="en-US" dirty="0"/>
              <a:t>Code errors / random crashes</a:t>
            </a:r>
          </a:p>
          <a:p>
            <a:r>
              <a:rPr lang="en-US" dirty="0"/>
              <a:t>Learning Pandas python library</a:t>
            </a:r>
          </a:p>
          <a:p>
            <a:r>
              <a:rPr lang="en-US" dirty="0"/>
              <a:t>Automatization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DF0A8-6D3E-9BF5-FE6C-4774743BA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7984" y="1855153"/>
            <a:ext cx="4779582" cy="692495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A3668BB-FCFB-F8DD-97BC-CAF1E94A6FAD}"/>
              </a:ext>
            </a:extLst>
          </p:cNvPr>
          <p:cNvSpPr txBox="1">
            <a:spLocks/>
          </p:cNvSpPr>
          <p:nvPr/>
        </p:nvSpPr>
        <p:spPr>
          <a:xfrm>
            <a:off x="6387155" y="306057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038305E-625D-A5B2-20D5-D7EAF6C965D6}"/>
              </a:ext>
            </a:extLst>
          </p:cNvPr>
          <p:cNvSpPr txBox="1">
            <a:spLocks/>
          </p:cNvSpPr>
          <p:nvPr/>
        </p:nvSpPr>
        <p:spPr>
          <a:xfrm>
            <a:off x="6387155" y="306057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DAX &amp; measures</a:t>
            </a:r>
          </a:p>
          <a:p>
            <a:r>
              <a:rPr lang="en-US" dirty="0"/>
              <a:t>Which visual is the most appropriate?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165B5-8F9E-E18D-D651-5C474A5F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2" b="93370" l="5435" r="94022">
                        <a14:foregroundMark x1="19344" y1="15421" x2="9565" y2="28152"/>
                        <a14:foregroundMark x1="9565" y1="28152" x2="4674" y2="51522"/>
                        <a14:foregroundMark x1="4674" y1="51522" x2="10068" y2="69864"/>
                        <a14:foregroundMark x1="18361" y1="80943" x2="37935" y2="91739"/>
                        <a14:foregroundMark x1="37935" y1="91739" x2="48587" y2="93804"/>
                        <a14:foregroundMark x1="53515" y1="93139" x2="61149" y2="92109"/>
                        <a14:foregroundMark x1="69991" y1="88893" x2="81413" y2="81087"/>
                        <a14:foregroundMark x1="81413" y1="81087" x2="91957" y2="64565"/>
                        <a14:foregroundMark x1="91957" y1="64565" x2="94747" y2="56109"/>
                        <a14:foregroundMark x1="94755" y1="39363" x2="81196" y2="14674"/>
                        <a14:foregroundMark x1="81196" y1="14674" x2="80248" y2="13809"/>
                        <a14:foregroundMark x1="72089" y1="8018" x2="56362" y2="2595"/>
                        <a14:foregroundMark x1="55064" y1="2584" x2="37717" y2="4014"/>
                        <a14:foregroundMark x1="34155" y1="5283" x2="21924" y2="11844"/>
                        <a14:foregroundMark x1="70543" y1="42935" x2="67500" y2="49783"/>
                        <a14:foregroundMark x1="67500" y1="49783" x2="76630" y2="48478"/>
                        <a14:foregroundMark x1="76630" y1="48478" x2="75326" y2="38261"/>
                        <a14:foregroundMark x1="33913" y1="73043" x2="46196" y2="75000"/>
                        <a14:foregroundMark x1="46196" y1="75000" x2="61087" y2="73370"/>
                        <a14:foregroundMark x1="7391" y1="32174" x2="6087" y2="51522"/>
                        <a14:foregroundMark x1="6087" y1="51522" x2="8478" y2="63804"/>
                        <a14:foregroundMark x1="8478" y1="63804" x2="23587" y2="82174"/>
                        <a14:foregroundMark x1="23587" y1="82174" x2="40652" y2="90652"/>
                        <a14:foregroundMark x1="40652" y1="90652" x2="47477" y2="92344"/>
                        <a14:foregroundMark x1="53685" y1="93412" x2="73913" y2="85761"/>
                        <a14:foregroundMark x1="73913" y1="85761" x2="88261" y2="71413"/>
                        <a14:foregroundMark x1="88261" y1="71413" x2="93587" y2="57935"/>
                        <a14:foregroundMark x1="93587" y1="57935" x2="92500" y2="34348"/>
                        <a14:foregroundMark x1="92500" y1="34348" x2="91196" y2="30109"/>
                        <a14:foregroundMark x1="30000" y1="24565" x2="63370" y2="60978"/>
                        <a14:foregroundMark x1="63370" y1="60978" x2="64457" y2="59565"/>
                        <a14:foregroundMark x1="67935" y1="28804" x2="27826" y2="73913"/>
                        <a14:foregroundMark x1="24674" y1="31739" x2="40435" y2="46848"/>
                        <a14:foregroundMark x1="40435" y1="46848" x2="27283" y2="64239"/>
                        <a14:foregroundMark x1="27283" y1="64239" x2="39130" y2="68152"/>
                        <a14:foregroundMark x1="39130" y1="68152" x2="48804" y2="58804"/>
                        <a14:foregroundMark x1="48804" y1="58804" x2="57174" y2="62065"/>
                        <a14:foregroundMark x1="57174" y1="62065" x2="65870" y2="69239"/>
                        <a14:foregroundMark x1="65870" y1="69239" x2="72065" y2="63152"/>
                        <a14:foregroundMark x1="72065" y1="63152" x2="62065" y2="53261"/>
                        <a14:foregroundMark x1="62065" y1="53261" x2="62174" y2="45761"/>
                        <a14:foregroundMark x1="62174" y1="45761" x2="71957" y2="33913"/>
                        <a14:foregroundMark x1="71957" y1="33913" x2="64130" y2="26196"/>
                        <a14:foregroundMark x1="64130" y1="26196" x2="54239" y2="35652"/>
                        <a14:foregroundMark x1="54239" y1="35652" x2="38587" y2="29783"/>
                        <a14:foregroundMark x1="38587" y1="29783" x2="33587" y2="24674"/>
                        <a14:foregroundMark x1="33587" y1="24674" x2="25217" y2="33152"/>
                        <a14:foregroundMark x1="7065" y1="32826" x2="5435" y2="50870"/>
                        <a14:foregroundMark x1="5435" y1="50870" x2="7609" y2="61304"/>
                        <a14:foregroundMark x1="27391" y1="28043" x2="27174" y2="45326"/>
                        <a14:foregroundMark x1="27174" y1="45326" x2="45652" y2="62065"/>
                        <a14:foregroundMark x1="45652" y1="62065" x2="36739" y2="25652"/>
                        <a14:foregroundMark x1="36739" y1="25652" x2="24022" y2="25978"/>
                        <a14:foregroundMark x1="93261" y1="42826" x2="93789" y2="44213"/>
                        <a14:foregroundMark x1="56848" y1="92935" x2="53449" y2="93033"/>
                        <a14:backgroundMark x1="20870" y1="11848" x2="17500" y2="14565"/>
                        <a14:backgroundMark x1="20870" y1="12174" x2="22174" y2="11304"/>
                        <a14:backgroundMark x1="37500" y1="3696" x2="33370" y2="4130"/>
                        <a14:backgroundMark x1="56196" y1="2717" x2="56196" y2="2717"/>
                        <a14:backgroundMark x1="55326" y1="2174" x2="56630" y2="2174"/>
                        <a14:backgroundMark x1="72391" y1="7717" x2="77694" y2="11159"/>
                        <a14:backgroundMark x1="95543" y1="39348" x2="95870" y2="56087"/>
                        <a14:backgroundMark x1="70543" y1="89565" x2="61739" y2="92826"/>
                        <a14:backgroundMark x1="54130" y1="94130" x2="39891" y2="93587"/>
                        <a14:backgroundMark x1="18696" y1="81739" x2="9674" y2="72283"/>
                        <a14:backgroundMark x1="9239" y1="70435" x2="12283" y2="74130"/>
                        <a14:backgroundMark x1="78478" y1="10435" x2="80761" y2="134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1429" y="2475117"/>
            <a:ext cx="974071" cy="974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985362-40FC-65B4-169D-71985E32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00" t="-103" r="-1265" b="103"/>
          <a:stretch/>
        </p:blipFill>
        <p:spPr>
          <a:xfrm>
            <a:off x="3939557" y="3650820"/>
            <a:ext cx="1310824" cy="1830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481828-B0E3-8B72-8981-8B84B8CE8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761" y="4324044"/>
            <a:ext cx="1299095" cy="12990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C775C0-6EA5-6345-994C-CA32F753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3882" y="2670362"/>
            <a:ext cx="780416" cy="780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0A6DA6-0822-796F-B9D6-D432D650E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1" b="99219" l="781" r="97461">
                        <a14:foregroundMark x1="7149" y1="55797" x2="4102" y2="50000"/>
                        <a14:foregroundMark x1="7386" y1="56249" x2="7187" y2="55870"/>
                        <a14:foregroundMark x1="8185" y1="57769" x2="7915" y2="57256"/>
                        <a14:foregroundMark x1="12109" y1="65234" x2="8693" y2="58735"/>
                        <a14:foregroundMark x1="4133" y1="46662" x2="4297" y2="28711"/>
                        <a14:foregroundMark x1="4111" y1="49023" x2="4125" y2="47443"/>
                        <a14:foregroundMark x1="4102" y1="50000" x2="4111" y2="49023"/>
                        <a14:foregroundMark x1="4297" y1="28711" x2="9961" y2="18164"/>
                        <a14:foregroundMark x1="9961" y1="18164" x2="17773" y2="10547"/>
                        <a14:foregroundMark x1="17773" y1="10547" x2="33398" y2="4102"/>
                        <a14:foregroundMark x1="33398" y1="4102" x2="56641" y2="6445"/>
                        <a14:foregroundMark x1="56641" y1="6445" x2="64844" y2="12109"/>
                        <a14:foregroundMark x1="28659" y1="2454" x2="24609" y2="3516"/>
                        <a14:foregroundMark x1="9570" y1="16992" x2="3320" y2="25781"/>
                        <a14:foregroundMark x1="3320" y1="25781" x2="2299" y2="41360"/>
                        <a14:foregroundMark x1="1854" y1="49857" x2="4319" y2="56215"/>
                        <a14:foregroundMark x1="6724" y1="60196" x2="9570" y2="62500"/>
                        <a14:foregroundMark x1="3711" y1="28320" x2="0" y2="40430"/>
                        <a14:foregroundMark x1="3058" y1="49020" x2="4102" y2="51953"/>
                        <a14:foregroundMark x1="0" y1="40430" x2="402" y2="41559"/>
                        <a14:foregroundMark x1="4102" y1="51953" x2="4102" y2="51953"/>
                        <a14:foregroundMark x1="1367" y1="31836" x2="1367" y2="41458"/>
                        <a14:foregroundMark x1="38086" y1="89258" x2="40039" y2="89648"/>
                        <a14:foregroundMark x1="38281" y1="95898" x2="40039" y2="95703"/>
                        <a14:foregroundMark x1="88086" y1="39648" x2="87695" y2="41406"/>
                        <a14:foregroundMark x1="90766" y1="40625" x2="94727" y2="40625"/>
                        <a14:foregroundMark x1="87305" y1="95117" x2="95794" y2="95607"/>
                        <a14:foregroundMark x1="97361" y1="95371" x2="94841" y2="86970"/>
                        <a14:foregroundMark x1="32031" y1="5664" x2="14063" y2="16016"/>
                        <a14:foregroundMark x1="14063" y1="16016" x2="6250" y2="28320"/>
                        <a14:foregroundMark x1="6250" y1="28320" x2="5273" y2="43164"/>
                        <a14:foregroundMark x1="5273" y1="43164" x2="13672" y2="64453"/>
                        <a14:foregroundMark x1="13672" y1="64453" x2="37109" y2="72266"/>
                        <a14:foregroundMark x1="37109" y1="72266" x2="48633" y2="72656"/>
                        <a14:foregroundMark x1="48633" y1="72656" x2="58203" y2="68945"/>
                        <a14:foregroundMark x1="58203" y1="68945" x2="64844" y2="59570"/>
                        <a14:foregroundMark x1="64844" y1="59570" x2="71680" y2="40234"/>
                        <a14:foregroundMark x1="71680" y1="40234" x2="67188" y2="26758"/>
                        <a14:foregroundMark x1="67188" y1="26758" x2="58984" y2="14844"/>
                        <a14:foregroundMark x1="58984" y1="14844" x2="46094" y2="5859"/>
                        <a14:foregroundMark x1="46094" y1="5859" x2="34766" y2="5664"/>
                        <a14:foregroundMark x1="41797" y1="5078" x2="30273" y2="10742"/>
                        <a14:foregroundMark x1="30273" y1="10742" x2="22266" y2="43945"/>
                        <a14:foregroundMark x1="22266" y1="43945" x2="52539" y2="37109"/>
                        <a14:foregroundMark x1="52539" y1="37109" x2="32813" y2="11719"/>
                        <a14:foregroundMark x1="32813" y1="11719" x2="28906" y2="12305"/>
                        <a14:foregroundMark x1="36719" y1="6836" x2="52539" y2="21680"/>
                        <a14:foregroundMark x1="52539" y1="21680" x2="58594" y2="50781"/>
                        <a14:foregroundMark x1="58594" y1="50781" x2="50391" y2="50781"/>
                        <a14:foregroundMark x1="16797" y1="27344" x2="19141" y2="42969"/>
                        <a14:foregroundMark x1="19141" y1="42969" x2="33008" y2="48047"/>
                        <a14:foregroundMark x1="17578" y1="39648" x2="26953" y2="51563"/>
                        <a14:foregroundMark x1="26953" y1="51563" x2="40820" y2="54102"/>
                        <a14:foregroundMark x1="29492" y1="50781" x2="38086" y2="59766"/>
                        <a14:foregroundMark x1="38086" y1="59766" x2="49609" y2="56445"/>
                        <a14:foregroundMark x1="32813" y1="49805" x2="36914" y2="59375"/>
                        <a14:foregroundMark x1="36914" y1="59375" x2="49219" y2="58398"/>
                        <a14:foregroundMark x1="34570" y1="49609" x2="37695" y2="60156"/>
                        <a14:foregroundMark x1="37695" y1="60156" x2="49023" y2="60352"/>
                        <a14:foregroundMark x1="34961" y1="52930" x2="38477" y2="64648"/>
                        <a14:foregroundMark x1="38477" y1="64648" x2="45313" y2="68555"/>
                        <a14:foregroundMark x1="25977" y1="66016" x2="38672" y2="69727"/>
                        <a14:foregroundMark x1="20898" y1="11328" x2="5469" y2="31445"/>
                        <a14:foregroundMark x1="5469" y1="31445" x2="6641" y2="54102"/>
                        <a14:foregroundMark x1="6641" y1="54102" x2="16602" y2="68945"/>
                        <a14:foregroundMark x1="16602" y1="68945" x2="35156" y2="70117"/>
                        <a14:foregroundMark x1="35156" y1="70117" x2="38086" y2="50000"/>
                        <a14:foregroundMark x1="38086" y1="50000" x2="23828" y2="13867"/>
                        <a14:foregroundMark x1="23828" y1="13867" x2="20508" y2="13672"/>
                        <a14:foregroundMark x1="36914" y1="6641" x2="62305" y2="31055"/>
                        <a14:foregroundMark x1="62305" y1="31055" x2="62305" y2="42188"/>
                        <a14:foregroundMark x1="62305" y1="42188" x2="65039" y2="46094"/>
                        <a14:foregroundMark x1="54492" y1="58594" x2="59375" y2="62305"/>
                        <a14:foregroundMark x1="27148" y1="50391" x2="15820" y2="50195"/>
                        <a14:foregroundMark x1="15820" y1="50195" x2="11719" y2="37305"/>
                        <a14:foregroundMark x1="11719" y1="37305" x2="24805" y2="54688"/>
                        <a14:foregroundMark x1="24805" y1="54688" x2="36719" y2="62500"/>
                        <a14:foregroundMark x1="14844" y1="51367" x2="25195" y2="60547"/>
                        <a14:foregroundMark x1="25195" y1="60547" x2="28125" y2="58398"/>
                        <a14:foregroundMark x1="91602" y1="84961" x2="95508" y2="87500"/>
                        <a14:foregroundMark x1="90820" y1="99023" x2="92773" y2="99219"/>
                        <a14:foregroundMark x1="5596" y1="57481" x2="6055" y2="58398"/>
                        <a14:foregroundMark x1="2202" y1="48875" x2="2539" y2="49414"/>
                        <a14:foregroundMark x1="5078" y1="57227" x2="6836" y2="59961"/>
                        <a14:foregroundMark x1="31818" y1="1750" x2="30273" y2="2148"/>
                        <a14:foregroundMark x1="34105" y1="1160" x2="32556" y2="1559"/>
                        <a14:backgroundMark x1="6099" y1="60382" x2="6250" y2="60547"/>
                        <a14:backgroundMark x1="97656" y1="95508" x2="97266" y2="96289"/>
                        <a14:backgroundMark x1="37109" y1="92383" x2="37695" y2="94336"/>
                        <a14:backgroundMark x1="87695" y1="42578" x2="89063" y2="42773"/>
                        <a14:backgroundMark x1="87109" y1="42383" x2="89453" y2="42578"/>
                        <a14:backgroundMark x1="47522" y1="694" x2="48828" y2="781"/>
                        <a14:backgroundMark x1="5469" y1="61523" x2="5346" y2="60813"/>
                        <a14:backgroundMark x1="3320" y1="57227" x2="4159" y2="57751"/>
                        <a14:backgroundMark x1="52539" y1="1367" x2="33398" y2="0"/>
                        <a14:backgroundMark x1="33398" y1="0" x2="33789" y2="195"/>
                        <a14:backgroundMark x1="1758" y1="53906" x2="0" y2="41602"/>
                        <a14:backgroundMark x1="0" y1="41602" x2="781" y2="49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593" y="4010096"/>
            <a:ext cx="1379705" cy="13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2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8C8B-7411-6819-1DDD-66842180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D84AC49-F6EA-85B8-B3BB-48C85358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1" y="2296948"/>
            <a:ext cx="2569376" cy="2569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49C847-EAA0-48CA-BF24-25D71E0869CA}"/>
              </a:ext>
            </a:extLst>
          </p:cNvPr>
          <p:cNvGrpSpPr/>
          <p:nvPr/>
        </p:nvGrpSpPr>
        <p:grpSpPr>
          <a:xfrm>
            <a:off x="3362701" y="4247288"/>
            <a:ext cx="2192898" cy="2192283"/>
            <a:chOff x="4631202" y="3309993"/>
            <a:chExt cx="772902" cy="75908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801FEE0C-30B7-2318-973C-E2BD8A0BDCDD}"/>
                </a:ext>
              </a:extLst>
            </p:cNvPr>
            <p:cNvSpPr/>
            <p:nvPr/>
          </p:nvSpPr>
          <p:spPr>
            <a:xfrm>
              <a:off x="4631202" y="3309993"/>
              <a:ext cx="772902" cy="759087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383D45-F457-7363-8B48-965173D50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8455" y="3394598"/>
              <a:ext cx="608468" cy="60846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FAB7B9F-0505-699D-A4F9-B4659B32B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564" y="238910"/>
            <a:ext cx="2795999" cy="27959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FD93AA-631F-B371-1C0A-085D2A8837C6}"/>
              </a:ext>
            </a:extLst>
          </p:cNvPr>
          <p:cNvGrpSpPr/>
          <p:nvPr/>
        </p:nvGrpSpPr>
        <p:grpSpPr>
          <a:xfrm>
            <a:off x="8579926" y="1371601"/>
            <a:ext cx="2895794" cy="2102940"/>
            <a:chOff x="8952078" y="3480969"/>
            <a:chExt cx="1144422" cy="844143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B97CFD-4465-22B1-D135-8948BEB100C6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598742-035D-660C-6240-DD08985A4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39FA1-F66F-02E5-DBC9-39B6C25D8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531" y="3699159"/>
            <a:ext cx="4097253" cy="2731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9721E-3AF0-D497-67B4-D7931B681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1198" y="266341"/>
            <a:ext cx="3635427" cy="2272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780868-0063-D211-9C36-79B07BE862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43" b="91113" l="8643" r="89893">
                        <a14:foregroundMark x1="30957" y1="17090" x2="30957" y2="17090"/>
                        <a14:foregroundMark x1="31104" y1="16553" x2="25098" y2="24121"/>
                        <a14:foregroundMark x1="8447" y1="23047" x2="12646" y2="72363"/>
                        <a14:foregroundMark x1="12646" y1="72363" x2="20361" y2="91211"/>
                        <a14:foregroundMark x1="20361" y1="91211" x2="45947" y2="94141"/>
                        <a14:foregroundMark x1="45947" y1="94141" x2="83496" y2="90967"/>
                        <a14:foregroundMark x1="83496" y1="90967" x2="88232" y2="84229"/>
                        <a14:foregroundMark x1="88232" y1="84229" x2="91836" y2="55645"/>
                        <a14:foregroundMark x1="91996" y1="36002" x2="91271" y2="16775"/>
                        <a14:foregroundMark x1="38764" y1="6533" x2="28271" y2="6494"/>
                        <a14:foregroundMark x1="76968" y1="6675" x2="74039" y2="6664"/>
                        <a14:foregroundMark x1="27609" y1="6671" x2="17139" y2="9473"/>
                        <a14:foregroundMark x1="17139" y1="9473" x2="11475" y2="16357"/>
                        <a14:foregroundMark x1="11475" y1="16357" x2="8691" y2="23877"/>
                        <a14:foregroundMark x1="67639" y1="7143" x2="77393" y2="7471"/>
                        <a14:foregroundMark x1="49268" y1="57324" x2="35254" y2="85889"/>
                        <a14:foregroundMark x1="35254" y1="85889" x2="41943" y2="91113"/>
                        <a14:foregroundMark x1="41943" y1="91113" x2="55957" y2="80469"/>
                        <a14:foregroundMark x1="55957" y1="80469" x2="46875" y2="56201"/>
                        <a14:foregroundMark x1="46875" y1="56201" x2="44043" y2="52539"/>
                        <a14:backgroundMark x1="8447" y1="8398" x2="8447" y2="8398"/>
                        <a14:backgroundMark x1="7520" y1="9082" x2="7520" y2="9082"/>
                        <a14:backgroundMark x1="7520" y1="9082" x2="7520" y2="9082"/>
                        <a14:backgroundMark x1="27783" y1="6396" x2="38916" y2="6299"/>
                        <a14:backgroundMark x1="38916" y1="6299" x2="60449" y2="6787"/>
                        <a14:backgroundMark x1="77100" y1="6006" x2="85742" y2="9570"/>
                        <a14:backgroundMark x1="85742" y1="9570" x2="90576" y2="14941"/>
                        <a14:backgroundMark x1="90576" y1="14941" x2="91650" y2="18262"/>
                        <a14:backgroundMark x1="88574" y1="9717" x2="92090" y2="16553"/>
                        <a14:backgroundMark x1="92090" y1="16553" x2="89355" y2="10010"/>
                        <a14:backgroundMark x1="87891" y1="10645" x2="89258" y2="11719"/>
                        <a14:backgroundMark x1="82959" y1="6689" x2="76709" y2="6250"/>
                        <a14:backgroundMark x1="92725" y1="35986" x2="93115" y2="54004"/>
                        <a14:backgroundMark x1="92969" y1="51074" x2="92334" y2="55713"/>
                        <a14:backgroundMark x1="58447" y1="6396" x2="67871" y2="6787"/>
                        <a14:backgroundMark x1="67871" y1="6787" x2="74023" y2="66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594" y="3864492"/>
            <a:ext cx="2337360" cy="2337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726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C75DBA-149C-5C80-5576-B7D764B7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F2ADA6-5DF8-4C09-B856-194BC496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9540" y="-276981"/>
            <a:ext cx="2687564" cy="2687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42A19-423F-BF06-9FD0-C7FA32B0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8BC1-33A2-8B23-A47C-3B77F1983D3F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/>
          <a:lstStyle/>
          <a:p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The Automated Schedule Difference Reporter is a Python utility designed to compare planned work capacity against actual hours logged. It processes two input Excel files: one detailing planned resource allocations and another containing actual time entries and generates a consolidated Excel report showing the differences. This tool assists in tracking adherence to schedules and identifying variances in resource utilization.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FA488-117A-0A76-545E-E08D18252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3" b="91113" l="8643" r="89893">
                        <a14:foregroundMark x1="30957" y1="17090" x2="30957" y2="17090"/>
                        <a14:foregroundMark x1="31104" y1="16553" x2="25098" y2="24121"/>
                        <a14:foregroundMark x1="8447" y1="23047" x2="12646" y2="72363"/>
                        <a14:foregroundMark x1="12646" y1="72363" x2="20361" y2="91211"/>
                        <a14:foregroundMark x1="20361" y1="91211" x2="45947" y2="94141"/>
                        <a14:foregroundMark x1="45947" y1="94141" x2="83496" y2="90967"/>
                        <a14:foregroundMark x1="83496" y1="90967" x2="88232" y2="84229"/>
                        <a14:foregroundMark x1="88232" y1="84229" x2="91836" y2="55645"/>
                        <a14:foregroundMark x1="91996" y1="36002" x2="91271" y2="16775"/>
                        <a14:foregroundMark x1="38764" y1="6533" x2="28271" y2="6494"/>
                        <a14:foregroundMark x1="76968" y1="6675" x2="74039" y2="6664"/>
                        <a14:foregroundMark x1="27609" y1="6671" x2="17139" y2="9473"/>
                        <a14:foregroundMark x1="17139" y1="9473" x2="11475" y2="16357"/>
                        <a14:foregroundMark x1="11475" y1="16357" x2="8691" y2="23877"/>
                        <a14:foregroundMark x1="67639" y1="7143" x2="77393" y2="7471"/>
                        <a14:foregroundMark x1="49268" y1="57324" x2="35254" y2="85889"/>
                        <a14:foregroundMark x1="35254" y1="85889" x2="41943" y2="91113"/>
                        <a14:foregroundMark x1="41943" y1="91113" x2="55957" y2="80469"/>
                        <a14:foregroundMark x1="55957" y1="80469" x2="46875" y2="56201"/>
                        <a14:foregroundMark x1="46875" y1="56201" x2="44043" y2="52539"/>
                        <a14:backgroundMark x1="8447" y1="8398" x2="8447" y2="8398"/>
                        <a14:backgroundMark x1="7520" y1="9082" x2="7520" y2="9082"/>
                        <a14:backgroundMark x1="7520" y1="9082" x2="7520" y2="9082"/>
                        <a14:backgroundMark x1="27783" y1="6396" x2="38916" y2="6299"/>
                        <a14:backgroundMark x1="38916" y1="6299" x2="60449" y2="6787"/>
                        <a14:backgroundMark x1="77100" y1="6006" x2="85742" y2="9570"/>
                        <a14:backgroundMark x1="85742" y1="9570" x2="90576" y2="14941"/>
                        <a14:backgroundMark x1="90576" y1="14941" x2="91650" y2="18262"/>
                        <a14:backgroundMark x1="88574" y1="9717" x2="92090" y2="16553"/>
                        <a14:backgroundMark x1="92090" y1="16553" x2="89355" y2="10010"/>
                        <a14:backgroundMark x1="87891" y1="10645" x2="89258" y2="11719"/>
                        <a14:backgroundMark x1="82959" y1="6689" x2="76709" y2="6250"/>
                        <a14:backgroundMark x1="92725" y1="35986" x2="93115" y2="54004"/>
                        <a14:backgroundMark x1="92969" y1="51074" x2="92334" y2="55713"/>
                        <a14:backgroundMark x1="58447" y1="6396" x2="67871" y2="6787"/>
                        <a14:backgroundMark x1="67871" y1="6787" x2="74023" y2="66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424" y="3767328"/>
            <a:ext cx="3218688" cy="321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102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BEF-EECF-2490-7C9C-C028DBFE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F4602-5733-6E4A-2924-6A15151DA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57EB7-812B-C01A-667B-CE4F802A0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083" y="3060570"/>
            <a:ext cx="4764764" cy="2526948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 err="1"/>
              <a:t>Pycharm</a:t>
            </a:r>
            <a:endParaRPr lang="en-US" dirty="0"/>
          </a:p>
          <a:p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r>
              <a:rPr lang="en-US" dirty="0"/>
              <a:t>Excel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5118E-1458-D7D5-2F0E-A9D10596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7984" y="1855153"/>
            <a:ext cx="4779582" cy="692495"/>
          </a:xfrm>
        </p:spPr>
        <p:txBody>
          <a:bodyPr/>
          <a:lstStyle/>
          <a:p>
            <a:r>
              <a:rPr lang="en-US" dirty="0"/>
              <a:t>Data visualization &amp; 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AAA620-596D-9FB6-4812-E9FE74D704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31424" y="3480969"/>
            <a:ext cx="692495" cy="6924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CF3E4-F041-0909-E4F3-B3E7C88B266B}"/>
              </a:ext>
            </a:extLst>
          </p:cNvPr>
          <p:cNvGrpSpPr/>
          <p:nvPr/>
        </p:nvGrpSpPr>
        <p:grpSpPr>
          <a:xfrm>
            <a:off x="4497428" y="4002177"/>
            <a:ext cx="772902" cy="759087"/>
            <a:chOff x="4631202" y="3309993"/>
            <a:chExt cx="772902" cy="759087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2739F60-3D2B-FDDF-A0BF-28833FB6B14C}"/>
                </a:ext>
              </a:extLst>
            </p:cNvPr>
            <p:cNvSpPr/>
            <p:nvPr/>
          </p:nvSpPr>
          <p:spPr>
            <a:xfrm>
              <a:off x="4631202" y="3309993"/>
              <a:ext cx="772902" cy="759087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80134-2665-AC6F-F360-2BE8567C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8455" y="3394598"/>
              <a:ext cx="608468" cy="60846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7D919-0DCB-B31C-B1F9-005B04468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500" y1="22875" x2="34500" y2="2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7428" y="3060570"/>
            <a:ext cx="941607" cy="94160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0896B96-9D8D-6B78-1A5C-29B6322A0055}"/>
              </a:ext>
            </a:extLst>
          </p:cNvPr>
          <p:cNvSpPr txBox="1">
            <a:spLocks/>
          </p:cNvSpPr>
          <p:nvPr/>
        </p:nvSpPr>
        <p:spPr>
          <a:xfrm>
            <a:off x="6339363" y="3429000"/>
            <a:ext cx="4764764" cy="25269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BI</a:t>
            </a:r>
          </a:p>
          <a:p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8EAA72-5A59-805E-850D-C4E07CE9F4C5}"/>
              </a:ext>
            </a:extLst>
          </p:cNvPr>
          <p:cNvGrpSpPr/>
          <p:nvPr/>
        </p:nvGrpSpPr>
        <p:grpSpPr>
          <a:xfrm>
            <a:off x="9067140" y="3109301"/>
            <a:ext cx="1144422" cy="844143"/>
            <a:chOff x="8952078" y="3480969"/>
            <a:chExt cx="1144422" cy="844143"/>
          </a:xfrm>
        </p:grpSpPr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93B8ABE6-8381-9A79-FC5C-7667D9A4CAC4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E30AD7-CEB0-C279-EDCE-84D68DCF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2C0DA21-3F98-A963-3A5D-CEAE42D0D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2527" y="3685101"/>
            <a:ext cx="1724543" cy="11496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2E254D-895D-2746-D7CA-3EA1BDA37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032" y="4306843"/>
            <a:ext cx="1107993" cy="6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5D98-CB2D-9EB4-1DC8-8EA1A83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3" y="609600"/>
            <a:ext cx="4507562" cy="1821918"/>
          </a:xfrm>
        </p:spPr>
        <p:txBody>
          <a:bodyPr/>
          <a:lstStyle/>
          <a:p>
            <a:r>
              <a:rPr lang="en-US" dirty="0"/>
              <a:t>Development process: Programming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A4F73-F37B-B89E-FFC7-EC8368AC1EA5}"/>
              </a:ext>
            </a:extLst>
          </p:cNvPr>
          <p:cNvGrpSpPr/>
          <p:nvPr/>
        </p:nvGrpSpPr>
        <p:grpSpPr>
          <a:xfrm>
            <a:off x="924443" y="2349222"/>
            <a:ext cx="3081440" cy="3258083"/>
            <a:chOff x="1572856" y="3152010"/>
            <a:chExt cx="1607611" cy="1700694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527117C1-2050-C593-C3CE-0A86E687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856" y="3572409"/>
              <a:ext cx="692495" cy="69249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973E1A-504C-78D9-DC61-9BB27D7AE456}"/>
                </a:ext>
              </a:extLst>
            </p:cNvPr>
            <p:cNvGrpSpPr/>
            <p:nvPr/>
          </p:nvGrpSpPr>
          <p:grpSpPr>
            <a:xfrm>
              <a:off x="2238860" y="4093617"/>
              <a:ext cx="772902" cy="759087"/>
              <a:chOff x="4631202" y="3309993"/>
              <a:chExt cx="772902" cy="759087"/>
            </a:xfrm>
          </p:grpSpPr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16CFAEE0-6E52-098D-53EC-9F8EB068EC86}"/>
                  </a:ext>
                </a:extLst>
              </p:cNvPr>
              <p:cNvSpPr/>
              <p:nvPr/>
            </p:nvSpPr>
            <p:spPr>
              <a:xfrm>
                <a:off x="4631202" y="3309993"/>
                <a:ext cx="772902" cy="759087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E1796D-B4F8-C940-8BE0-F1252B801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8455" y="3394598"/>
                <a:ext cx="608468" cy="60846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68DF26-B72D-1631-1719-822F5252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500" y1="22875" x2="34500" y2="22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8860" y="3152010"/>
              <a:ext cx="941607" cy="94160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D5E0A3D-99F3-9C37-263B-971CA15F3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855" y="348544"/>
            <a:ext cx="5777081" cy="317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21DCD0-CEE1-7C20-4EE3-F841E747A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813" y="3780981"/>
            <a:ext cx="8239819" cy="23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6EF2-45B3-99DC-2490-E41DE627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E4F03-F5F5-2274-CDB8-169A8381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772" y="953781"/>
            <a:ext cx="6220693" cy="43916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CC3BA-DE04-1FC6-9E1D-F3DD6773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5556" l="10000" r="90000">
                        <a14:foregroundMark x1="39167" y1="8889" x2="74444" y2="11556"/>
                        <a14:foregroundMark x1="35000" y1="49333" x2="35000" y2="54222"/>
                        <a14:foregroundMark x1="40000" y1="36889" x2="27778" y2="64444"/>
                        <a14:foregroundMark x1="36944" y1="90667" x2="76111" y2="85778"/>
                        <a14:foregroundMark x1="45000" y1="95556" x2="75556" y2="91556"/>
                        <a14:foregroundMark x1="63056" y1="17778" x2="77500" y2="14222"/>
                        <a14:foregroundMark x1="66389" y1="5333" x2="81111" y2="6667"/>
                        <a14:foregroundMark x1="27222" y1="34667" x2="40000" y2="71111"/>
                        <a14:foregroundMark x1="40000" y1="71111" x2="55833" y2="69333"/>
                        <a14:foregroundMark x1="55833" y1="69333" x2="44167" y2="44000"/>
                        <a14:foregroundMark x1="44167" y1="44000" x2="36944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525" y="3429000"/>
            <a:ext cx="1956234" cy="12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ABFC-C569-CD5F-4485-B551983B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474470"/>
            <a:ext cx="10353762" cy="1257300"/>
          </a:xfrm>
        </p:spPr>
        <p:txBody>
          <a:bodyPr/>
          <a:lstStyle/>
          <a:p>
            <a:r>
              <a:rPr lang="en-US" dirty="0"/>
              <a:t>Live Demonstration of the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DC1DC-2E08-8557-659F-6F6CD0CDAE3F}"/>
              </a:ext>
            </a:extLst>
          </p:cNvPr>
          <p:cNvSpPr txBox="1"/>
          <p:nvPr/>
        </p:nvSpPr>
        <p:spPr>
          <a:xfrm>
            <a:off x="2474117" y="3508171"/>
            <a:ext cx="72437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app:  </a:t>
            </a:r>
            <a:r>
              <a:rPr lang="en-US" dirty="0">
                <a:hlinkClick r:id="rId2"/>
              </a:rPr>
              <a:t>https://github.com/a1qx5/Ortec-Excel-Processing/releases/tag/v1.1.0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Excel files: </a:t>
            </a:r>
            <a:r>
              <a:rPr lang="en-US" dirty="0">
                <a:hlinkClick r:id="rId3"/>
              </a:rPr>
              <a:t>https://github.com/a1qx5/Ortec-Excel-Processing/tree/main/input%20excels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1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1458-F8F0-79AD-4377-64F53C4B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1E88-1C81-F823-49E0-052D70C3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3" y="609600"/>
            <a:ext cx="4507562" cy="1821918"/>
          </a:xfrm>
        </p:spPr>
        <p:txBody>
          <a:bodyPr/>
          <a:lstStyle/>
          <a:p>
            <a:r>
              <a:rPr lang="en-US" dirty="0"/>
              <a:t>Development process: 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011B4E-497E-6855-1AD0-CE0AB7EF9DB4}"/>
              </a:ext>
            </a:extLst>
          </p:cNvPr>
          <p:cNvGrpSpPr/>
          <p:nvPr/>
        </p:nvGrpSpPr>
        <p:grpSpPr>
          <a:xfrm>
            <a:off x="561179" y="3149913"/>
            <a:ext cx="3341590" cy="2553139"/>
            <a:chOff x="8952078" y="3480969"/>
            <a:chExt cx="1144422" cy="844143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C6C129F-81A5-BA27-1270-DC51D8BB7F67}"/>
                </a:ext>
              </a:extLst>
            </p:cNvPr>
            <p:cNvSpPr/>
            <p:nvPr/>
          </p:nvSpPr>
          <p:spPr>
            <a:xfrm>
              <a:off x="9107424" y="3480969"/>
              <a:ext cx="868680" cy="8441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9B93E0-8BFF-D044-EE51-6C04C57B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2078" y="3531363"/>
              <a:ext cx="1144422" cy="6421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E2CE-341E-EFE8-9122-04F266739F7C}"/>
              </a:ext>
            </a:extLst>
          </p:cNvPr>
          <p:cNvSpPr txBox="1"/>
          <p:nvPr/>
        </p:nvSpPr>
        <p:spPr>
          <a:xfrm>
            <a:off x="5367724" y="2967335"/>
            <a:ext cx="4580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DAX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Statistics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Graphical representations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7E079F2-09F5-6FCF-59FD-711237CAD0A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H="1" flipV="1">
            <a:off x="8687300" y="3374135"/>
            <a:ext cx="3419353" cy="2812867"/>
          </a:xfrm>
          <a:prstGeom prst="curvedConnector3">
            <a:avLst>
              <a:gd name="adj1" fmla="val 46531"/>
            </a:avLst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DABB93D-A6F1-CF9D-44FC-B1209EBD521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03626" y="3429000"/>
            <a:ext cx="1664098" cy="1149882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B94118B-5443-7898-AB8B-244D2ECED862}"/>
              </a:ext>
            </a:extLst>
          </p:cNvPr>
          <p:cNvSpPr/>
          <p:nvPr/>
        </p:nvSpPr>
        <p:spPr>
          <a:xfrm>
            <a:off x="8367261" y="2864411"/>
            <a:ext cx="320040" cy="1019449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5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E6BE-8A0E-CAD3-0477-00999C72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BC5D0B-4BDA-41AC-E8C1-DAE1F0F5BD73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D0506-EC82-A36F-1B13-D36B19A6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181" y="1176912"/>
            <a:ext cx="6428971" cy="4504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0B4F6-4BB9-C54C-CFF9-39B190365293}"/>
              </a:ext>
            </a:extLst>
          </p:cNvPr>
          <p:cNvSpPr txBox="1"/>
          <p:nvPr/>
        </p:nvSpPr>
        <p:spPr>
          <a:xfrm>
            <a:off x="91440" y="2580333"/>
            <a:ext cx="3831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Top and Bottom 10 projects with highest deviations.</a:t>
            </a:r>
          </a:p>
        </p:txBody>
      </p:sp>
    </p:spTree>
    <p:extLst>
      <p:ext uri="{BB962C8B-B14F-4D97-AF65-F5344CB8AC3E}">
        <p14:creationId xmlns:p14="http://schemas.microsoft.com/office/powerpoint/2010/main" val="253955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1A3D-0F51-C71F-C4AF-67803A8A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24C6CD-79F4-A899-FD75-E4D5B61C38A8}"/>
              </a:ext>
            </a:extLst>
          </p:cNvPr>
          <p:cNvSpPr txBox="1">
            <a:spLocks/>
          </p:cNvSpPr>
          <p:nvPr/>
        </p:nvSpPr>
        <p:spPr>
          <a:xfrm>
            <a:off x="-1381349" y="663117"/>
            <a:ext cx="5707899" cy="167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KPI’s &amp;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1E63-D4E2-143C-2490-0A9829EB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17" y="1500896"/>
            <a:ext cx="7104472" cy="441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BBAD6-D2F2-230C-BAB4-411B49C93448}"/>
              </a:ext>
            </a:extLst>
          </p:cNvPr>
          <p:cNvSpPr txBox="1"/>
          <p:nvPr/>
        </p:nvSpPr>
        <p:spPr>
          <a:xfrm>
            <a:off x="100584" y="3328416"/>
            <a:ext cx="3831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February had the highest Plan Attainment at 111.57%, followed by January, November, and December.﻿﻿ ﻿﻿ ﻿﻿Across all 4 months, Plan Attainment ranged from 64.31% to 111.57%.﻿</a:t>
            </a:r>
            <a:endParaRPr lang="en-US" sz="3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2087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{F90D3848-C3F3-4CB4-A93D-C5277908C60A}tf11665031_win32</Template>
  <TotalTime>447</TotalTime>
  <Words>380</Words>
  <Application>Microsoft Office PowerPoint</Application>
  <PresentationFormat>Widescreen</PresentationFormat>
  <Paragraphs>56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 Nova</vt:lpstr>
      <vt:lpstr>Arial Nova Light</vt:lpstr>
      <vt:lpstr>Calibri</vt:lpstr>
      <vt:lpstr>Wingdings</vt:lpstr>
      <vt:lpstr>Wingdings 2</vt:lpstr>
      <vt:lpstr>SlateVTI</vt:lpstr>
      <vt:lpstr>Automated Capacity Planning Analysis</vt:lpstr>
      <vt:lpstr>Introduction</vt:lpstr>
      <vt:lpstr>Used tools</vt:lpstr>
      <vt:lpstr>Development process: Programming</vt:lpstr>
      <vt:lpstr>Program output</vt:lpstr>
      <vt:lpstr>Live Demonstration of the tool</vt:lpstr>
      <vt:lpstr>Development process: 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Challanges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Alexandru-Nichita Nanulescu</dc:creator>
  <cp:lastModifiedBy>Alexandru-Nichita Nanulescu</cp:lastModifiedBy>
  <cp:revision>8</cp:revision>
  <dcterms:created xsi:type="dcterms:W3CDTF">2025-05-16T08:58:54Z</dcterms:created>
  <dcterms:modified xsi:type="dcterms:W3CDTF">2025-05-17T11:57:36Z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